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25"/>
  </p:notesMasterIdLst>
  <p:sldIdLst>
    <p:sldId id="256" r:id="rId2"/>
    <p:sldId id="288" r:id="rId3"/>
    <p:sldId id="348" r:id="rId4"/>
    <p:sldId id="332" r:id="rId5"/>
    <p:sldId id="336" r:id="rId6"/>
    <p:sldId id="349" r:id="rId7"/>
    <p:sldId id="337" r:id="rId8"/>
    <p:sldId id="323" r:id="rId9"/>
    <p:sldId id="334" r:id="rId10"/>
    <p:sldId id="338" r:id="rId11"/>
    <p:sldId id="339" r:id="rId12"/>
    <p:sldId id="340" r:id="rId13"/>
    <p:sldId id="341" r:id="rId14"/>
    <p:sldId id="342" r:id="rId15"/>
    <p:sldId id="343" r:id="rId16"/>
    <p:sldId id="344" r:id="rId17"/>
    <p:sldId id="345" r:id="rId18"/>
    <p:sldId id="346" r:id="rId19"/>
    <p:sldId id="347" r:id="rId20"/>
    <p:sldId id="312" r:id="rId21"/>
    <p:sldId id="333" r:id="rId22"/>
    <p:sldId id="329" r:id="rId23"/>
    <p:sldId id="258" r:id="rId24"/>
  </p:sldIdLst>
  <p:sldSz cx="9144000" cy="5143500" type="screen16x9"/>
  <p:notesSz cx="6858000" cy="9144000"/>
  <p:embeddedFontLst>
    <p:embeddedFont>
      <p:font typeface="Titillium Web" panose="020B0604020202020204" charset="0"/>
      <p:regular r:id="rId26"/>
      <p:bold r:id="rId27"/>
      <p:italic r:id="rId28"/>
      <p:boldItalic r:id="rId29"/>
    </p:embeddedFont>
    <p:embeddedFont>
      <p:font typeface="Titillium Web ExtraLight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11A479-4BED-4E89-90C1-5CF228A2F4A6}">
  <a:tblStyle styleId="{BE11A479-4BED-4E89-90C1-5CF228A2F4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2401" autoAdjust="0"/>
  </p:normalViewPr>
  <p:slideViewPr>
    <p:cSldViewPr snapToGrid="0">
      <p:cViewPr varScale="1">
        <p:scale>
          <a:sx n="104" d="100"/>
          <a:sy n="104" d="100"/>
        </p:scale>
        <p:origin x="871" y="41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Shape 7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Shape 7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Shape 9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Shape 9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Say the Statistic, then say “5 years ago our current state of technology could not keep up… this is really where artificial intelligence began to rise”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9738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Shape 8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Shape 8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“AI has a lot of potential in diagnostics since the modern data revolution… each medical device from MRI scanners to Glucose Meters record data to send to a doctor or to store for a patient. AI can capitalize on this information to form predictions.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03540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330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3180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Shape 8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Shape 8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706002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Shape 8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Shape 8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4496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Shape 7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Shape 7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Shape 12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3" name="Shape 13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0" t="0" r="0" b="0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0" t="0" r="0" b="0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0" t="0" r="0" b="0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Shape 17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0" t="0" r="0" b="0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0" t="0" r="0" b="0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0" t="0" r="0" b="0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0" t="0" r="0" b="0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0" t="0" r="0" b="0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0" t="0" r="0" b="0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0" t="0" r="0" b="0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0" t="0" r="0" b="0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0" t="0" r="0" b="0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0" t="0" r="0" b="0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0" t="0" r="0" b="0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0" t="0" r="0" b="0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0" t="0" r="0" b="0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0" t="0" r="0" b="0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Shape 39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Shape 40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0" t="0" r="0" b="0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0" t="0" r="0" b="0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0" t="0" r="0" b="0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0" t="0" r="0" b="0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0" t="0" r="0" b="0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Shape 46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47" name="Shape 47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0" t="0" r="0" b="0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0" t="0" r="0" b="0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0" t="0" r="0" b="0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0" t="0" r="0" b="0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0" t="0" r="0" b="0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0" t="0" r="0" b="0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0" t="0" r="0" b="0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0" t="0" r="0" b="0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Shape 63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0" t="0" r="0" b="0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Shape 64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0" t="0" r="0" b="0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0" t="0" r="0" b="0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0" t="0" r="0" b="0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Shape 67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0" t="0" r="0" b="0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Shape 68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Shape 69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Shape 71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0" t="0" r="0" b="0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0" t="0" r="0" b="0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0" t="0" r="0" b="0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0" t="0" r="0" b="0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0" t="0" r="0" b="0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0" t="0" r="0" b="0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0" t="0" r="0" b="0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0" t="0" r="0" b="0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0" t="0" r="0" b="0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0" t="0" r="0" b="0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0" t="0" r="0" b="0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0" t="0" r="0" b="0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0" t="0" r="0" b="0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0" t="0" r="0" b="0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0" t="0" r="0" b="0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0" t="0" r="0" b="0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0" t="0" r="0" b="0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0" t="0" r="0" b="0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0" t="0" r="0" b="0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0" t="0" r="0" b="0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Shape 113"/>
          <p:cNvSpPr/>
          <p:nvPr/>
        </p:nvSpPr>
        <p:spPr>
          <a:xfrm>
            <a:off x="0" y="2229988"/>
            <a:ext cx="9144000" cy="1293056"/>
          </a:xfrm>
          <a:custGeom>
            <a:avLst/>
            <a:gdLst/>
            <a:ahLst/>
            <a:cxnLst/>
            <a:rect l="0" t="0" r="0" b="0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465573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9pPr>
          </a:lstStyle>
          <a:p>
            <a:endParaRPr/>
          </a:p>
        </p:txBody>
      </p:sp>
      <p:grpSp>
        <p:nvGrpSpPr>
          <p:cNvPr id="117" name="Shape 117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18" name="Shape 118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0" t="0" r="0" b="0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0" t="0" r="0" b="0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0" t="0" r="0" b="0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0" t="0" r="0" b="0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0" t="0" r="0" b="0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0" t="0" r="0" b="0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0" t="0" r="0" b="0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Shape 127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0" t="0" r="0" b="0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0" t="0" r="0" b="0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0" t="0" r="0" b="0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0" t="0" r="0" b="0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0" t="0" r="0" b="0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0" t="0" r="0" b="0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0" t="0" r="0" b="0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0" t="0" r="0" b="0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0" t="0" r="0" b="0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0" t="0" r="0" b="0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0" t="0" r="0" b="0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0" t="0" r="0" b="0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0" t="0" r="0" b="0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0" t="0" r="0" b="0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0" t="0" r="0" b="0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Shape 151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152" name="Shape 15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0" t="0" r="0" b="0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0" t="0" r="0" b="0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0" t="0" r="0" b="0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0" t="0" r="0" b="0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0" t="0" r="0" b="0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Shape 159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0" t="0" r="0" b="0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Shape 160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Shape 161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0" t="0" r="0" b="0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Shape 16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Shape 16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Shape 164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0" t="0" r="0" b="0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Shape 166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Shape 167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0" t="0" r="0" b="0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0" t="0" r="0" b="0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0" t="0" r="0" b="0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Shape 171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0" t="0" r="0" b="0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Shape 17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0" t="0" r="0" b="0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Shape 17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Shape 174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Shape 175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Shape 177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Shape 178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0" t="0" r="0" b="0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Shape 179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Shape 180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Shape 181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0" t="0" r="0" b="0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Shape 18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Shape 18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Shape 184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Shape 185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0" t="0" r="0" b="0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0" t="0" r="0" b="0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0" t="0" r="0" b="0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0" t="0" r="0" b="0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0" t="0" r="0" b="0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0" t="0" r="0" b="0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0" t="0" r="0" b="0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0" t="0" r="0" b="0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Shape 20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Shape 204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Shape 205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0" t="0" r="0" b="0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Shape 206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0" t="0" r="0" b="0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Shape 207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0" t="0" r="0" b="0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Shape 208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0" t="0" r="0" b="0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Shape 209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Shape 210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Shape 211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Shape 21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0" t="0" r="0" b="0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Shape 21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0" t="0" r="0" b="0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Shape 214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0" t="0" r="0" b="0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Shape 215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0" t="0" r="0" b="0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Shape 216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0" t="0" r="0" b="0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Shape 217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0" t="0" r="0" b="0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/>
        </p:nvSpPr>
        <p:spPr>
          <a:xfrm>
            <a:off x="4985150" y="150"/>
            <a:ext cx="4158900" cy="51435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Shape 332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Shape 333"/>
          <p:cNvSpPr txBox="1">
            <a:spLocks noGrp="1"/>
          </p:cNvSpPr>
          <p:nvPr>
            <p:ph type="title"/>
          </p:nvPr>
        </p:nvSpPr>
        <p:spPr>
          <a:xfrm>
            <a:off x="452724" y="620920"/>
            <a:ext cx="39852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4" name="Shape 334"/>
          <p:cNvSpPr txBox="1">
            <a:spLocks noGrp="1"/>
          </p:cNvSpPr>
          <p:nvPr>
            <p:ph type="body" idx="1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Shape 225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26" name="Shape 226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227" name="Shape 227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0" t="0" r="0" b="0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Shape 228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0" t="0" r="0" b="0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Shape 229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0" t="0" r="0" b="0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Shape 231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0" t="0" r="0" b="0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Shape 232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0" t="0" r="0" b="0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0" t="0" r="0" b="0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Shape 234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Shape 235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0" t="0" r="0" b="0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Shape 237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0" t="0" r="0" b="0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Shape 238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0" t="0" r="0" b="0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Shape 240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Shape 241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0" t="0" r="0" b="0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0" t="0" r="0" b="0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Shape 243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0" t="0" r="0" b="0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Shape 244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Shape 245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Shape 246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0" t="0" r="0" b="0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Shape 247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0" t="0" r="0" b="0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Shape 248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Shape 249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0" t="0" r="0" b="0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Shape 250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0" t="0" r="0" b="0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Shape 251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0" t="0" r="0" b="0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Shape 252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Shape 253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Shape 254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0" t="0" r="0" b="0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Shape 255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0" t="0" r="0" b="0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Shape 256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0" t="0" r="0" b="0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Shape 257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Shape 258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0" t="0" r="0" b="0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Shape 259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0" t="0" r="0" b="0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" name="Shape 260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261" name="Shape 261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0" t="0" r="0" b="0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Shape 262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Shape 263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0" t="0" r="0" b="0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Shape 264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0" t="0" r="0" b="0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Shape 265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Shape 266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0" t="0" r="0" b="0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Shape 267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0" t="0" r="0" b="0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Shape 268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0" t="0" r="0" b="0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Shape 269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Shape 270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0" t="0" r="0" b="0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Shape 271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Shape 272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Shape 273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0" t="0" r="0" b="0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Shape 274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Shape 275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Shape 276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Shape 277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0" t="0" r="0" b="0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Shape 278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0" t="0" r="0" b="0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Shape 279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0" t="0" r="0" b="0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Shape 280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0" t="0" r="0" b="0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Shape 281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0" t="0" r="0" b="0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Shape 282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Shape 283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Shape 284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Shape 285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Shape 286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Shape 287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0" t="0" r="0" b="0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Shape 288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Shape 289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Shape 290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0" t="0" r="0" b="0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Shape 291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Shape 292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Shape 293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Shape 294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Shape 295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Shape 296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Shape 297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0" t="0" r="0" b="0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Shape 298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0" t="0" r="0" b="0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Shape 299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Shape 300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0" t="0" r="0" b="0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Shape 301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Shape 302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0" t="0" r="0" b="0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Shape 303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Shape 304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0" t="0" r="0" b="0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Shape 305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Shape 306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Shape 307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0" t="0" r="0" b="0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Shape 308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0" t="0" r="0" b="0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Shape 309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Shape 310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0" t="0" r="0" b="0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Shape 311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Shape 312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Shape 313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Shape 314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0" t="0" r="0" b="0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Shape 315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0" t="0" r="0" b="0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Shape 316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0" t="0" r="0" b="0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Shape 317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0" t="0" r="0" b="0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Shape 319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Shape 320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0" t="0" r="0" b="0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0" t="0" r="0" b="0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0" t="0" r="0" b="0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0" t="0" r="0" b="0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0" t="0" r="0" b="0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0" t="0" r="0" b="0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Shape 327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0" t="0" r="0" b="0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Shape 328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9" name="Shape 329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69657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graphs">
  <p:cSld name="Blank with graphs"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Shape 669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70" name="Shape 670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671" name="Shape 671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0" t="0" r="0" b="0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0" t="0" r="0" b="0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0" t="0" r="0" b="0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0" t="0" r="0" b="0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0" t="0" r="0" b="0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0" t="0" r="0" b="0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0" t="0" r="0" b="0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Shape 680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Shape 681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0" t="0" r="0" b="0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0" t="0" r="0" b="0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Shape 684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Shape 685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0" t="0" r="0" b="0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0" t="0" r="0" b="0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0" t="0" r="0" b="0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0" t="0" r="0" b="0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Shape 691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0" t="0" r="0" b="0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Shape 692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0" t="0" r="0" b="0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0" t="0" r="0" b="0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0" t="0" r="0" b="0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0" t="0" r="0" b="0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0" t="0" r="0" b="0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Shape 700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0" t="0" r="0" b="0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Shape 701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0" t="0" r="0" b="0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0" t="0" r="0" b="0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" name="Shape 704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705" name="Shape 705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0" t="0" r="0" b="0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0" t="0" r="0" b="0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0" t="0" r="0" b="0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Shape 710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0" t="0" r="0" b="0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Shape 711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0" t="0" r="0" b="0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0" t="0" r="0" b="0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0" t="0" r="0" b="0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0" t="0" r="0" b="0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Shape 718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Shape 719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0" t="0" r="0" b="0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0" t="0" r="0" b="0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0" t="0" r="0" b="0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0" t="0" r="0" b="0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Shape 725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0" t="0" r="0" b="0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Shape 726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0" t="0" r="0" b="0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0" t="0" r="0" b="0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Shape 735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Shape 736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0" t="0" r="0" b="0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0" t="0" r="0" b="0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0" t="0" r="0" b="0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0" t="0" r="0" b="0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Shape 747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Shape 748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0" t="0" r="0" b="0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0" t="0" r="0" b="0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0" t="0" r="0" b="0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Shape 753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Shape 754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0" t="0" r="0" b="0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0" t="0" r="0" b="0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0" t="0" r="0" b="0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0" t="0" r="0" b="0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Shape 761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0" t="0" r="0" b="0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Shape 762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Shape 763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Shape 764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0" t="0" r="0" b="0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Shape 766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0" t="0" r="0" b="0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Shape 767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0" t="0" r="0" b="0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0" t="0" r="0" b="0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Shape 769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0" t="0" r="0" b="0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Shape 770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0" t="0" r="0" b="0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" name="Shape 771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0" t="0" r="0" b="0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7163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7" name="Shape 337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338" name="Shape 338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0" t="0" r="0" b="0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0" t="0" r="0" b="0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Shape 341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0" t="0" r="0" b="0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Shape 34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0" t="0" r="0" b="0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0" t="0" r="0" b="0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0" t="0" r="0" b="0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0" t="0" r="0" b="0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Shape 347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Shape 348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0" t="0" r="0" b="0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0" t="0" r="0" b="0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0" t="0" r="0" b="0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0" t="0" r="0" b="0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0" t="0" r="0" b="0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0" t="0" r="0" b="0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Shape 356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0" t="0" r="0" b="0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0" t="0" r="0" b="0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0" t="0" r="0" b="0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Shape 360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0" t="0" r="0" b="0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Shape 361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0" t="0" r="0" b="0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Shape 36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0" t="0" r="0" b="0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0" t="0" r="0" b="0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0" t="0" r="0" b="0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0" t="0" r="0" b="0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0" t="0" r="0" b="0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0" t="0" r="0" b="0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0" t="0" r="0" b="0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Shape 369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0" t="0" r="0" b="0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Shape 370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0" t="0" r="0" b="0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" name="Shape 371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372" name="Shape 37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0" t="0" r="0" b="0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Shape 374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0" t="0" r="0" b="0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Shape 375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0" t="0" r="0" b="0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0" t="0" r="0" b="0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0" t="0" r="0" b="0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0" t="0" r="0" b="0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0" t="0" r="0" b="0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Shape 384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0" t="0" r="0" b="0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Shape 385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Shape 388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0" t="0" r="0" b="0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Shape 389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0" t="0" r="0" b="0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0" t="0" r="0" b="0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0" t="0" r="0" b="0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0" t="0" r="0" b="0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0" t="0" r="0" b="0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Shape 396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Shape 397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0" t="0" r="0" b="0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0" t="0" r="0" b="0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0" t="0" r="0" b="0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0" t="0" r="0" b="0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Shape 40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Shape 404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0" t="0" r="0" b="0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0" t="0" r="0" b="0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Shape 408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0" t="0" r="0" b="0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Shape 409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0" t="0" r="0" b="0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Shape 410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0" t="0" r="0" b="0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Shape 41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0" t="0" r="0" b="0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Shape 41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0" t="0" r="0" b="0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0" t="0" r="0" b="0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Shape 418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0" t="0" r="0" b="0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Shape 419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0" t="0" r="0" b="0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0" t="0" r="0" b="0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Shape 421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0" t="0" r="0" b="0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Shape 42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0" t="0" r="0" b="0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0" t="0" r="0" b="0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0" t="0" r="0" b="0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0" t="0" r="0" b="0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0" t="0" r="0" b="0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0" t="0" r="0" b="0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Shape 429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Shape 430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0" t="0" r="0" b="0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0" t="0" r="0" b="0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0" t="0" r="0" b="0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0" t="0" r="0" b="0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0" t="0" r="0" b="0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0" t="0" r="0" b="0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Shape 436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0" t="0" r="0" b="0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0" t="0" r="0" b="0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8" name="Shape 438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0" t="0" r="0" b="0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Shape 439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739675" y="1218009"/>
            <a:ext cx="3730800" cy="2853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41" name="Shape 441"/>
          <p:cNvSpPr txBox="1">
            <a:spLocks noGrp="1"/>
          </p:cNvSpPr>
          <p:nvPr>
            <p:ph type="body" idx="2"/>
          </p:nvPr>
        </p:nvSpPr>
        <p:spPr>
          <a:xfrm>
            <a:off x="4694997" y="1218009"/>
            <a:ext cx="3730800" cy="2853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-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42" name="Shape 442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018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6557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0" t="0" r="0" b="0"/>
            <a:pathLst>
              <a:path w="285750" h="160734" extrusionOk="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63" r:id="rId4"/>
    <p:sldLayoutId id="2147483664" r:id="rId5"/>
    <p:sldLayoutId id="2147483665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Shape 779"/>
          <p:cNvSpPr txBox="1">
            <a:spLocks noGrp="1"/>
          </p:cNvSpPr>
          <p:nvPr>
            <p:ph type="ctrTitle"/>
          </p:nvPr>
        </p:nvSpPr>
        <p:spPr>
          <a:xfrm>
            <a:off x="696524" y="867345"/>
            <a:ext cx="8116969" cy="20316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MRI Image Synthesis for the Diagnosis of Parkinson’s Disease</a:t>
            </a:r>
            <a:endParaRPr sz="4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9551A5-B696-44B0-AD2B-D7DE14BE17BF}"/>
              </a:ext>
            </a:extLst>
          </p:cNvPr>
          <p:cNvSpPr txBox="1"/>
          <p:nvPr/>
        </p:nvSpPr>
        <p:spPr>
          <a:xfrm>
            <a:off x="696525" y="2675717"/>
            <a:ext cx="690017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lt1"/>
                </a:solidFill>
                <a:latin typeface="Titillium Web ExtraLight"/>
                <a:sym typeface="Titillium Web ExtraLight"/>
              </a:rPr>
              <a:t>Neeyanth</a:t>
            </a:r>
            <a:r>
              <a:rPr lang="en-US" sz="3200" dirty="0">
                <a:solidFill>
                  <a:schemeClr val="lt1"/>
                </a:solidFill>
                <a:latin typeface="Titillium Web ExtraLight"/>
              </a:rPr>
              <a:t> </a:t>
            </a:r>
            <a:r>
              <a:rPr lang="en-US" sz="900" dirty="0">
                <a:solidFill>
                  <a:schemeClr val="lt1"/>
                </a:solidFill>
                <a:latin typeface="Titillium Web ExtraLight"/>
                <a:sym typeface="Titillium Web ExtraLight"/>
              </a:rPr>
              <a:t> </a:t>
            </a:r>
            <a:r>
              <a:rPr lang="en-US" sz="3200" dirty="0">
                <a:solidFill>
                  <a:schemeClr val="lt1"/>
                </a:solidFill>
                <a:latin typeface="Titillium Web ExtraLight"/>
              </a:rPr>
              <a:t>Kopparapu</a:t>
            </a:r>
          </a:p>
          <a:p>
            <a:endParaRPr lang="en-US" sz="1800" dirty="0">
              <a:solidFill>
                <a:schemeClr val="lt1"/>
              </a:solidFill>
              <a:latin typeface="Titillium Web ExtraLight"/>
            </a:endParaRPr>
          </a:p>
          <a:p>
            <a:r>
              <a:rPr lang="en-US" sz="2400" dirty="0">
                <a:solidFill>
                  <a:schemeClr val="lt1"/>
                </a:solidFill>
                <a:latin typeface="Titillium Web ExtraLight"/>
              </a:rPr>
              <a:t>Junior, Thomas Jefferson High School</a:t>
            </a:r>
          </a:p>
          <a:p>
            <a:endParaRPr lang="en-US" sz="2400" dirty="0">
              <a:solidFill>
                <a:schemeClr val="lt1"/>
              </a:solidFill>
              <a:latin typeface="Titillium Web Extra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AE2B9E-5B2F-4D7E-B843-D32C3B1778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C3DE6B-2260-42B3-B16C-262D2E16C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Solving the Low-Data Problem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613AFD-C932-41C2-AFF8-65084767BD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Low-shot learning fairly common now</a:t>
            </a:r>
          </a:p>
          <a:p>
            <a:r>
              <a:rPr lang="en-US" dirty="0"/>
              <a:t>Opted to use generative methods for data augmentation</a:t>
            </a:r>
          </a:p>
          <a:p>
            <a:pPr lvl="1"/>
            <a:r>
              <a:rPr lang="en-US" dirty="0"/>
              <a:t>Could be generally applied to the field of healthcare</a:t>
            </a:r>
          </a:p>
          <a:p>
            <a:r>
              <a:rPr lang="en-US" dirty="0"/>
              <a:t>Decided to use a Generative Adversarial Network. </a:t>
            </a:r>
          </a:p>
          <a:p>
            <a:pPr marL="76200" indent="0">
              <a:buNone/>
            </a:pP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CDE533D-433A-499C-8C88-7B860E135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272"/>
          <a:stretch>
            <a:fillRect/>
          </a:stretch>
        </p:blipFill>
        <p:spPr bwMode="auto">
          <a:xfrm>
            <a:off x="1579909" y="3423526"/>
            <a:ext cx="5851670" cy="13187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28563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EF0CDF-1BE1-4FF3-8F3A-7471CE7391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C760AA6-45C6-4AE7-A26B-A4E1284DB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Generative Adversarial Networks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300D7-13DC-4DB3-8DC6-CE210ED19E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GANs are a flavor of generative networks</a:t>
            </a:r>
          </a:p>
          <a:p>
            <a:pPr lvl="1"/>
            <a:r>
              <a:rPr lang="en-US" dirty="0"/>
              <a:t>Adversarial – comprise of two different networks</a:t>
            </a:r>
          </a:p>
          <a:p>
            <a:pPr lvl="1"/>
            <a:r>
              <a:rPr lang="en-US" dirty="0"/>
              <a:t>Has a variety of applications in different fields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BF51DC-E6F9-46A3-9A29-3877BFEC9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6485" y="2743199"/>
            <a:ext cx="3738790" cy="21061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8D0642-0EBE-468E-9EE6-693A5BD08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323" y="2743199"/>
            <a:ext cx="3738790" cy="210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466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A45530-7913-41B1-8545-41FEA1E781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C1F005-8DBA-4424-8118-C1CD03CA7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Images to Generate?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A8B079-7382-4EE1-A594-B529991FD2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 many </a:t>
            </a:r>
            <a:r>
              <a:rPr lang="en-US" dirty="0">
                <a:sym typeface="Wingdings" panose="05000000000000000000" pitchFamily="2" charset="2"/>
              </a:rPr>
              <a:t> t</a:t>
            </a:r>
            <a:r>
              <a:rPr lang="en-US" dirty="0"/>
              <a:t>ainting original dataset </a:t>
            </a:r>
          </a:p>
          <a:p>
            <a:pPr lvl="1"/>
            <a:r>
              <a:rPr lang="en-US" dirty="0"/>
              <a:t>Law of Diminishing Returns </a:t>
            </a:r>
          </a:p>
          <a:p>
            <a:r>
              <a:rPr lang="en-US" dirty="0"/>
              <a:t>Simulated different contributions to the dataset</a:t>
            </a:r>
          </a:p>
          <a:p>
            <a:pPr lvl="1"/>
            <a:r>
              <a:rPr lang="en-US" dirty="0"/>
              <a:t>≈13% optimal</a:t>
            </a:r>
          </a:p>
          <a:p>
            <a:r>
              <a:rPr lang="en-US" dirty="0"/>
              <a:t>Tarnishing original dataset </a:t>
            </a:r>
          </a:p>
          <a:p>
            <a:pPr marL="76200" indent="0">
              <a:buNone/>
            </a:pPr>
            <a:r>
              <a:rPr lang="en-US" dirty="0"/>
              <a:t>might make model look for</a:t>
            </a:r>
          </a:p>
          <a:p>
            <a:pPr marL="76200" indent="0">
              <a:buNone/>
            </a:pPr>
            <a:r>
              <a:rPr lang="en-US" dirty="0"/>
              <a:t>potentially incorrect features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54F64BFB-D21A-4EAD-B166-371255D71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0418" y="2765101"/>
            <a:ext cx="3813396" cy="2237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040313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651ECD-6BA1-42C4-B104-CE7AB674E6E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35254C1-C3CD-4A37-9EFA-05CB2ACF7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Not-so Perfect Images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1A01CF-7E13-44D4-BDA5-CD73DAD06E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images generated were not brain-like</a:t>
            </a:r>
          </a:p>
          <a:p>
            <a:pPr lvl="1"/>
            <a:r>
              <a:rPr lang="en-US" dirty="0"/>
              <a:t>Had to root out the bad images</a:t>
            </a:r>
          </a:p>
          <a:p>
            <a:r>
              <a:rPr lang="en-US" dirty="0"/>
              <a:t>Option to do manual or automatic</a:t>
            </a:r>
          </a:p>
          <a:p>
            <a:pPr lvl="1"/>
            <a:r>
              <a:rPr lang="en-US" dirty="0"/>
              <a:t>Although automatic may not catch everything, more generalizable </a:t>
            </a:r>
          </a:p>
        </p:txBody>
      </p:sp>
    </p:spTree>
    <p:extLst>
      <p:ext uri="{BB962C8B-B14F-4D97-AF65-F5344CB8AC3E}">
        <p14:creationId xmlns:p14="http://schemas.microsoft.com/office/powerpoint/2010/main" val="2775072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9CB5BC-C7BB-4687-9C58-82403A3960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C2044AC-BB97-46D3-A4EF-6E75F97B3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Brain-Border Validation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BB93B6-204C-459C-A3E7-2B0F2F83B0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check if images were correct, a simple border intact check was created</a:t>
            </a:r>
          </a:p>
          <a:p>
            <a:pPr lvl="1"/>
            <a:r>
              <a:rPr lang="en-US" dirty="0"/>
              <a:t>Common edge detection was used to create the edges and check if they were intact.</a:t>
            </a:r>
          </a:p>
          <a:p>
            <a:r>
              <a:rPr lang="en-US" dirty="0"/>
              <a:t>Overall, removed generated images till at least 13% of the size of original dataset were good images added into the dataset. </a:t>
            </a:r>
          </a:p>
          <a:p>
            <a:pPr lvl="1"/>
            <a:r>
              <a:rPr lang="en-US" dirty="0"/>
              <a:t>Only ≈4% of generated images had visual problems in some way.</a:t>
            </a:r>
          </a:p>
        </p:txBody>
      </p:sp>
    </p:spTree>
    <p:extLst>
      <p:ext uri="{BB962C8B-B14F-4D97-AF65-F5344CB8AC3E}">
        <p14:creationId xmlns:p14="http://schemas.microsoft.com/office/powerpoint/2010/main" val="21861162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BE7C91-BD24-4C98-94AD-7FB9799C7D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BE593D9-93BD-4691-88D0-AEED53B39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Updated 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BACC00-9106-4A1C-8092-06EAB35A22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the generated image, all of the “off-the-shelf” models improved accuracy.</a:t>
            </a:r>
          </a:p>
          <a:p>
            <a:pPr lvl="1"/>
            <a:r>
              <a:rPr lang="en-US" dirty="0"/>
              <a:t>The testing set was completely real images</a:t>
            </a:r>
          </a:p>
          <a:p>
            <a:pPr lvl="1"/>
            <a:r>
              <a:rPr lang="en-US" dirty="0"/>
              <a:t>Some models looked for different features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D842104-4519-4B3F-94A4-DFF7324BED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1204926"/>
              </p:ext>
            </p:extLst>
          </p:nvPr>
        </p:nvGraphicFramePr>
        <p:xfrm>
          <a:off x="3729162" y="2947134"/>
          <a:ext cx="5075140" cy="21336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8785">
                  <a:extLst>
                    <a:ext uri="{9D8B030D-6E8A-4147-A177-3AD203B41FA5}">
                      <a16:colId xmlns:a16="http://schemas.microsoft.com/office/drawing/2014/main" val="3492587235"/>
                    </a:ext>
                  </a:extLst>
                </a:gridCol>
                <a:gridCol w="1268785">
                  <a:extLst>
                    <a:ext uri="{9D8B030D-6E8A-4147-A177-3AD203B41FA5}">
                      <a16:colId xmlns:a16="http://schemas.microsoft.com/office/drawing/2014/main" val="2478058859"/>
                    </a:ext>
                  </a:extLst>
                </a:gridCol>
                <a:gridCol w="1268785">
                  <a:extLst>
                    <a:ext uri="{9D8B030D-6E8A-4147-A177-3AD203B41FA5}">
                      <a16:colId xmlns:a16="http://schemas.microsoft.com/office/drawing/2014/main" val="1978420616"/>
                    </a:ext>
                  </a:extLst>
                </a:gridCol>
                <a:gridCol w="1268785">
                  <a:extLst>
                    <a:ext uri="{9D8B030D-6E8A-4147-A177-3AD203B41FA5}">
                      <a16:colId xmlns:a16="http://schemas.microsoft.com/office/drawing/2014/main" val="3471947560"/>
                    </a:ext>
                  </a:extLst>
                </a:gridCol>
              </a:tblGrid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Specificity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1737554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VGG-19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89.29%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91.32%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85.24%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9486970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VGG-19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94.83%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91.89%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008736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GoogLeNet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84.97%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86.21%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81.08%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0672226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GoogLeNet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91.50%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92.24%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89.19%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120755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Resnet-50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88.89%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92.24%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78.38%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7333787"/>
                  </a:ext>
                </a:extLst>
              </a:tr>
              <a:tr h="186266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Resnet-50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89.54%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87.93%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94.59%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3683910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CEC1A3BA-63B9-4633-B541-65A1767325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63" y="2974555"/>
            <a:ext cx="3521337" cy="2056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64362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7E03B1-7CF3-4466-8361-F1EEADF4EF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47C140-3EFC-499D-8E78-C81CDDA91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General Models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B03480-A623-4CFC-A12D-BC350EED83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Models originally used are good for general classification</a:t>
            </a:r>
          </a:p>
          <a:p>
            <a:pPr lvl="1"/>
            <a:r>
              <a:rPr lang="en-US" dirty="0"/>
              <a:t>Not necessarily good for MRI classification or Healthcare problems in general</a:t>
            </a:r>
          </a:p>
          <a:p>
            <a:r>
              <a:rPr lang="en-US" dirty="0"/>
              <a:t>Creating a new model potentially increases accuracy</a:t>
            </a:r>
          </a:p>
          <a:p>
            <a:pPr lvl="1"/>
            <a:r>
              <a:rPr lang="en-US" dirty="0"/>
              <a:t>Few non-traditional improvements were made</a:t>
            </a:r>
          </a:p>
        </p:txBody>
      </p:sp>
    </p:spTree>
    <p:extLst>
      <p:ext uri="{BB962C8B-B14F-4D97-AF65-F5344CB8AC3E}">
        <p14:creationId xmlns:p14="http://schemas.microsoft.com/office/powerpoint/2010/main" val="3208860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CCC36B-BE51-4403-B6C2-55B7BC962D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ECAFAB1-CE2F-48CA-B142-B15B97CF9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Sparsely Connected Nets &amp; Residual Learning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4944A8-D635-4045-B832-F8E97282D1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decrease training time, two common machine learning techniques are utilized.</a:t>
            </a:r>
          </a:p>
          <a:p>
            <a:r>
              <a:rPr lang="en-US" dirty="0"/>
              <a:t>Reduced training time by at least a factor of 4</a:t>
            </a:r>
          </a:p>
        </p:txBody>
      </p:sp>
      <p:pic>
        <p:nvPicPr>
          <p:cNvPr id="1028" name="Picture 4" descr="Image result for Sparsely Connected Networks">
            <a:extLst>
              <a:ext uri="{FF2B5EF4-FFF2-40B4-BE49-F238E27FC236}">
                <a16:creationId xmlns:a16="http://schemas.microsoft.com/office/drawing/2014/main" id="{853DA5A8-4AF8-472D-B118-0717C268D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" t="2248" r="1572" b="8472"/>
          <a:stretch>
            <a:fillRect/>
          </a:stretch>
        </p:blipFill>
        <p:spPr bwMode="auto">
          <a:xfrm>
            <a:off x="217162" y="3143480"/>
            <a:ext cx="5287137" cy="1762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 descr="Image result for residual learning block">
            <a:extLst>
              <a:ext uri="{FF2B5EF4-FFF2-40B4-BE49-F238E27FC236}">
                <a16:creationId xmlns:a16="http://schemas.microsoft.com/office/drawing/2014/main" id="{325B8D67-9CB6-4BC1-A29A-C1F2EA611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967" y="3143890"/>
            <a:ext cx="3092871" cy="178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7831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0CDA93-2113-43FC-A43C-F7A8958D95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25F7A5D-EBB0-4FAF-B10F-9036E530B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Optimization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DAA963-704B-460C-88AB-656F3734E2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</p:spPr>
        <p:txBody>
          <a:bodyPr/>
          <a:lstStyle/>
          <a:p>
            <a:r>
              <a:rPr lang="en-US" dirty="0"/>
              <a:t>Hyperparameter Optimization was done using Bayesian Optimization</a:t>
            </a:r>
          </a:p>
          <a:p>
            <a:pPr lvl="1"/>
            <a:r>
              <a:rPr lang="en-US" dirty="0"/>
              <a:t>Spearmint Python Package</a:t>
            </a:r>
          </a:p>
        </p:txBody>
      </p:sp>
      <p:pic>
        <p:nvPicPr>
          <p:cNvPr id="1026" name="Picture 2" descr="Image result for bayesian optimization">
            <a:extLst>
              <a:ext uri="{FF2B5EF4-FFF2-40B4-BE49-F238E27FC236}">
                <a16:creationId xmlns:a16="http://schemas.microsoft.com/office/drawing/2014/main" id="{A799CF07-EE38-4470-96BC-487168C38D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161" y="2500989"/>
            <a:ext cx="5259087" cy="2567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57917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7372FF-CBFE-4C76-9036-BB52AF7C60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1D87C8-CDAE-4B6E-A29B-A5547852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ED388-D274-4BF5-979C-B879A11DC0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Compiled Model attained an average accuracy of 96.62% over 8 folds</a:t>
            </a:r>
          </a:p>
          <a:p>
            <a:pPr lvl="1"/>
            <a:r>
              <a:rPr lang="en-US" dirty="0"/>
              <a:t>Sensitivity: 97.41%, Specificity: 94.59%</a:t>
            </a:r>
          </a:p>
          <a:p>
            <a:r>
              <a:rPr lang="en-US" dirty="0"/>
              <a:t>16% Higher than current clinical diagnosis</a:t>
            </a:r>
          </a:p>
        </p:txBody>
      </p:sp>
      <p:pic>
        <p:nvPicPr>
          <p:cNvPr id="2050" name="Picture 2" descr="ROC2">
            <a:extLst>
              <a:ext uri="{FF2B5EF4-FFF2-40B4-BE49-F238E27FC236}">
                <a16:creationId xmlns:a16="http://schemas.microsoft.com/office/drawing/2014/main" id="{EDC1ECF9-A0A3-4A6E-886A-00C5FF09B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0" t="5452" r="8609" b="2008"/>
          <a:stretch>
            <a:fillRect/>
          </a:stretch>
        </p:blipFill>
        <p:spPr bwMode="auto">
          <a:xfrm>
            <a:off x="5841025" y="2936747"/>
            <a:ext cx="2669677" cy="210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3295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Shape 927"/>
          <p:cNvSpPr txBox="1">
            <a:spLocks noGrp="1"/>
          </p:cNvSpPr>
          <p:nvPr>
            <p:ph type="ctrTitle" idx="4294967295"/>
          </p:nvPr>
        </p:nvSpPr>
        <p:spPr>
          <a:xfrm>
            <a:off x="701529" y="8975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400" dirty="0"/>
              <a:t>2,500,000,000</a:t>
            </a:r>
            <a:endParaRPr sz="9400" dirty="0"/>
          </a:p>
        </p:txBody>
      </p:sp>
      <p:sp>
        <p:nvSpPr>
          <p:cNvPr id="928" name="Shape 928"/>
          <p:cNvSpPr txBox="1">
            <a:spLocks noGrp="1"/>
          </p:cNvSpPr>
          <p:nvPr>
            <p:ph type="subTitle" idx="4294967295"/>
          </p:nvPr>
        </p:nvSpPr>
        <p:spPr>
          <a:xfrm>
            <a:off x="701529" y="2519524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dirty="0"/>
              <a:t>Gigabytes of data produced daily</a:t>
            </a:r>
          </a:p>
        </p:txBody>
      </p:sp>
      <p:sp>
        <p:nvSpPr>
          <p:cNvPr id="929" name="Shape 929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82391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Shape 807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Looking Forward</a:t>
            </a:r>
            <a:endParaRPr sz="4000" dirty="0"/>
          </a:p>
        </p:txBody>
      </p:sp>
      <p:sp>
        <p:nvSpPr>
          <p:cNvPr id="809" name="Shape 809"/>
          <p:cNvSpPr/>
          <p:nvPr/>
        </p:nvSpPr>
        <p:spPr>
          <a:xfrm>
            <a:off x="6898679" y="1890725"/>
            <a:ext cx="1408000" cy="27013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rgbClr val="6E86B6"/>
                </a:solidFill>
                <a:latin typeface="Titillium Web"/>
              </a:rPr>
              <a:t>3</a:t>
            </a:r>
            <a:endParaRPr b="1" i="0" dirty="0">
              <a:ln>
                <a:noFill/>
              </a:ln>
              <a:solidFill>
                <a:srgbClr val="6E86B6"/>
              </a:solidFill>
              <a:latin typeface="Titillium Web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133D3E0-6D71-4B6D-AB0E-1FD4A2E556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322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8CD958-F3AF-456A-B9AC-A68EF6D516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F0684B-4125-4BD0-B98A-8158D510D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Thoughts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CB8C8-8C22-428D-928E-549D463817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Data: One of Healthcare Informatics’ Biggest Problems</a:t>
            </a:r>
          </a:p>
          <a:p>
            <a:pPr lvl="1"/>
            <a:r>
              <a:rPr lang="en-US" dirty="0"/>
              <a:t>Potential Solutions for Data Augmentation</a:t>
            </a:r>
          </a:p>
          <a:p>
            <a:pPr lvl="1"/>
            <a:r>
              <a:rPr lang="en-US" dirty="0"/>
              <a:t>Biased Data &amp; Unethical Training Practices</a:t>
            </a:r>
          </a:p>
          <a:p>
            <a:r>
              <a:rPr lang="en-US" dirty="0"/>
              <a:t>Replacing Doctor’s with Machines</a:t>
            </a:r>
          </a:p>
          <a:p>
            <a:pPr lvl="1"/>
            <a:r>
              <a:rPr lang="en-US" dirty="0" err="1"/>
              <a:t>Explainability</a:t>
            </a:r>
            <a:endParaRPr lang="en-US" dirty="0"/>
          </a:p>
          <a:p>
            <a:pPr lvl="1"/>
            <a:r>
              <a:rPr lang="en-US" dirty="0"/>
              <a:t>Ethical Training</a:t>
            </a:r>
          </a:p>
        </p:txBody>
      </p:sp>
    </p:spTree>
    <p:extLst>
      <p:ext uri="{BB962C8B-B14F-4D97-AF65-F5344CB8AC3E}">
        <p14:creationId xmlns:p14="http://schemas.microsoft.com/office/powerpoint/2010/main" val="31998976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3AD6-E92B-4B62-814E-CD0A54E0A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in Diagnostics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82A120-7218-4077-828A-A6038BBC51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it Replace Doctors?</a:t>
            </a:r>
          </a:p>
          <a:p>
            <a:pPr lvl="1"/>
            <a:r>
              <a:rPr lang="en-US" dirty="0"/>
              <a:t> Loss of Jobs?</a:t>
            </a:r>
          </a:p>
          <a:p>
            <a:r>
              <a:rPr lang="en-US" dirty="0"/>
              <a:t>How can we justify outputs? </a:t>
            </a:r>
          </a:p>
          <a:p>
            <a:pPr lvl="1"/>
            <a:r>
              <a:rPr lang="en-US" dirty="0"/>
              <a:t>Trust among patients?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6245AE-88AC-4E1A-BB94-3CF5E54E6D2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How can we scale this?</a:t>
            </a:r>
          </a:p>
          <a:p>
            <a:r>
              <a:rPr lang="en-US" dirty="0"/>
              <a:t> What should be prioritized? </a:t>
            </a:r>
          </a:p>
          <a:p>
            <a:r>
              <a:rPr lang="en-US" dirty="0"/>
              <a:t>What happens if the AI is wrong?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6C1684-33C2-42C7-9B41-BE5F556417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25216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Shape 793"/>
          <p:cNvSpPr txBox="1">
            <a:spLocks noGrp="1"/>
          </p:cNvSpPr>
          <p:nvPr>
            <p:ph type="title"/>
          </p:nvPr>
        </p:nvSpPr>
        <p:spPr>
          <a:xfrm>
            <a:off x="368660" y="683838"/>
            <a:ext cx="39852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Thank You!</a:t>
            </a:r>
            <a:endParaRPr sz="6000" dirty="0"/>
          </a:p>
        </p:txBody>
      </p:sp>
      <p:sp>
        <p:nvSpPr>
          <p:cNvPr id="794" name="Shape 794"/>
          <p:cNvSpPr txBox="1">
            <a:spLocks noGrp="1"/>
          </p:cNvSpPr>
          <p:nvPr>
            <p:ph type="body" idx="1"/>
          </p:nvPr>
        </p:nvSpPr>
        <p:spPr>
          <a:xfrm>
            <a:off x="452727" y="1967225"/>
            <a:ext cx="39852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/>
              <a:t>Neeyanth Kopparapu	</a:t>
            </a:r>
            <a:endParaRPr b="1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Junior, TJHSST</a:t>
            </a:r>
            <a:endParaRPr dirty="0"/>
          </a:p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neeyanthkvk@gmail.com</a:t>
            </a:r>
          </a:p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@</a:t>
            </a:r>
            <a:r>
              <a:rPr lang="en-US" dirty="0" err="1"/>
              <a:t>neeyanth</a:t>
            </a:r>
            <a:endParaRPr lang="en-US" dirty="0"/>
          </a:p>
        </p:txBody>
      </p:sp>
      <p:sp>
        <p:nvSpPr>
          <p:cNvPr id="796" name="Shape 796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Shape 840"/>
          <p:cNvSpPr txBox="1">
            <a:spLocks noGrp="1"/>
          </p:cNvSpPr>
          <p:nvPr>
            <p:ph type="body" idx="1"/>
          </p:nvPr>
        </p:nvSpPr>
        <p:spPr>
          <a:xfrm>
            <a:off x="739675" y="1218009"/>
            <a:ext cx="7587776" cy="28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dirty="0"/>
              <a:t>Large amount of data perfect for AI</a:t>
            </a:r>
          </a:p>
          <a:p>
            <a:pPr marL="342900" indent="-342900"/>
            <a:r>
              <a:rPr lang="en-US" dirty="0"/>
              <a:t>Room for improvement</a:t>
            </a:r>
          </a:p>
          <a:p>
            <a:pPr marL="342900" indent="-342900"/>
            <a:r>
              <a:rPr lang="en-US" dirty="0"/>
              <a:t>Millions of lives affected by improvements in this field</a:t>
            </a:r>
          </a:p>
          <a:p>
            <a:pPr marL="342900" indent="-342900"/>
            <a:endParaRPr dirty="0"/>
          </a:p>
        </p:txBody>
      </p:sp>
      <p:sp>
        <p:nvSpPr>
          <p:cNvPr id="841" name="Shape 841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AI in Diagnostics</a:t>
            </a:r>
            <a:endParaRPr dirty="0"/>
          </a:p>
        </p:txBody>
      </p:sp>
      <p:sp>
        <p:nvSpPr>
          <p:cNvPr id="843" name="Shape 843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5589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8CD958-F3AF-456A-B9AC-A68EF6D516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F0684B-4125-4BD0-B98A-8158D510D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CB8C8-8C22-428D-928E-549D463817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Parkinson’s Disease is one of the most common neurodegenerative disorders</a:t>
            </a:r>
          </a:p>
          <a:p>
            <a:r>
              <a:rPr lang="en-US" dirty="0"/>
              <a:t>Despite its prevalence, it’s diagnostic method hasn’t drastically improved in the past </a:t>
            </a:r>
            <a:r>
              <a:rPr lang="en-US" b="1" dirty="0"/>
              <a:t>20</a:t>
            </a:r>
            <a:r>
              <a:rPr lang="en-US" dirty="0"/>
              <a:t> years</a:t>
            </a:r>
          </a:p>
          <a:p>
            <a:pPr lvl="1"/>
            <a:r>
              <a:rPr lang="en-US" dirty="0"/>
              <a:t>Accuracy: 80.6%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593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32FE4F-4C47-4D33-84AF-4222BBCE8E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210412-2E00-46EF-AA57-0350982B0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Approach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9EE1DE-872D-4447-B4BE-0003A87C7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Root Cause of Parkinson’s </a:t>
            </a:r>
            <a:r>
              <a:rPr lang="en-US" dirty="0">
                <a:sym typeface="Wingdings" panose="05000000000000000000" pitchFamily="2" charset="2"/>
              </a:rPr>
              <a:t> Brain</a:t>
            </a:r>
          </a:p>
          <a:p>
            <a:r>
              <a:rPr lang="en-US" dirty="0">
                <a:sym typeface="Wingdings" panose="05000000000000000000" pitchFamily="2" charset="2"/>
              </a:rPr>
              <a:t>Analyze MRI scans for signs of early PD</a:t>
            </a:r>
          </a:p>
          <a:p>
            <a:r>
              <a:rPr lang="en-US" dirty="0">
                <a:sym typeface="Wingdings" panose="05000000000000000000" pitchFamily="2" charset="2"/>
              </a:rPr>
              <a:t>Used USC’s PPMI Project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Hundreds of MRIs from a diverse population</a:t>
            </a:r>
          </a:p>
          <a:p>
            <a:r>
              <a:rPr lang="en-US" dirty="0">
                <a:sym typeface="Wingdings" panose="05000000000000000000" pitchFamily="2" charset="2"/>
              </a:rPr>
              <a:t>Image analysis used Convolutional Neural Networks </a:t>
            </a:r>
          </a:p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CDCB7E09-32FC-4F1C-B9CF-00E2AF47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209" y="3420780"/>
            <a:ext cx="7946193" cy="15814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78738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F359F5-4F63-4FB9-BC84-72DBDF0ADE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51DFC6-57FA-41A6-ADE3-CB9FF96C8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30F1C4-615D-42E4-BCFB-18104C0627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Artificial Neural Networks for Image Processing</a:t>
            </a:r>
          </a:p>
          <a:p>
            <a:pPr lvl="1"/>
            <a:r>
              <a:rPr lang="en-US" dirty="0"/>
              <a:t>Work with Kernel Convolutions</a:t>
            </a:r>
          </a:p>
          <a:p>
            <a:r>
              <a:rPr lang="en-US" dirty="0"/>
              <a:t>Many empirically tested CNNs (VGG, Resnet)</a:t>
            </a:r>
          </a:p>
        </p:txBody>
      </p:sp>
      <p:pic>
        <p:nvPicPr>
          <p:cNvPr id="1026" name="Picture 2" descr="Image result for convolutional neural network">
            <a:extLst>
              <a:ext uri="{FF2B5EF4-FFF2-40B4-BE49-F238E27FC236}">
                <a16:creationId xmlns:a16="http://schemas.microsoft.com/office/drawing/2014/main" id="{FC46B1DB-9B54-4C0A-AE03-CC984AA17E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9704" y="2681584"/>
            <a:ext cx="5174944" cy="2305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5579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6F3D7A-80F3-48D9-8424-83262154AD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0C95C42-F039-4262-91A5-F10223CB3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8C75E-C13E-42C7-9BFD-AA993B169B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Best model has final accuracy of 90.2%</a:t>
            </a:r>
          </a:p>
          <a:p>
            <a:r>
              <a:rPr lang="en-US" dirty="0"/>
              <a:t>Higher than clinical accuracy, but improvements could be made.</a:t>
            </a:r>
          </a:p>
        </p:txBody>
      </p:sp>
      <p:pic>
        <p:nvPicPr>
          <p:cNvPr id="1026" name="Picture 2" descr="ROC1">
            <a:extLst>
              <a:ext uri="{FF2B5EF4-FFF2-40B4-BE49-F238E27FC236}">
                <a16:creationId xmlns:a16="http://schemas.microsoft.com/office/drawing/2014/main" id="{8B7C6FC4-4414-4CE2-83C3-095415333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6" t="4474" r="8542" b="1219"/>
          <a:stretch>
            <a:fillRect/>
          </a:stretch>
        </p:blipFill>
        <p:spPr bwMode="auto">
          <a:xfrm>
            <a:off x="6083576" y="2757889"/>
            <a:ext cx="2740910" cy="217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  <p:pic>
        <p:nvPicPr>
          <p:cNvPr id="1027" name="Picture 3" descr="Loss">
            <a:extLst>
              <a:ext uri="{FF2B5EF4-FFF2-40B4-BE49-F238E27FC236}">
                <a16:creationId xmlns:a16="http://schemas.microsoft.com/office/drawing/2014/main" id="{AFC88F9F-DBC2-4220-8288-FA5127A28C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09" t="11067" r="9978" b="3767"/>
          <a:stretch>
            <a:fillRect/>
          </a:stretch>
        </p:blipFill>
        <p:spPr bwMode="auto">
          <a:xfrm>
            <a:off x="3096363" y="2757889"/>
            <a:ext cx="2891138" cy="217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5B9BD5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00000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8292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Shape 807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Can We Do Better?</a:t>
            </a:r>
            <a:endParaRPr sz="4000" dirty="0"/>
          </a:p>
        </p:txBody>
      </p:sp>
      <p:sp>
        <p:nvSpPr>
          <p:cNvPr id="809" name="Shape 809"/>
          <p:cNvSpPr/>
          <p:nvPr/>
        </p:nvSpPr>
        <p:spPr>
          <a:xfrm>
            <a:off x="6898679" y="1890725"/>
            <a:ext cx="1408000" cy="27013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rgbClr val="6E86B6"/>
                </a:solidFill>
                <a:latin typeface="Titillium Web"/>
              </a:rPr>
              <a:t>2</a:t>
            </a:r>
            <a:endParaRPr b="1" i="0" dirty="0">
              <a:ln>
                <a:noFill/>
              </a:ln>
              <a:solidFill>
                <a:srgbClr val="6E86B6"/>
              </a:solidFill>
              <a:latin typeface="Titillium Web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6675B0-B99A-4029-82F0-2E6B2022DF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23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8CD958-F3AF-456A-B9AC-A68EF6D516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F0684B-4125-4BD0-B98A-8158D510D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Initial Attempts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CB8C8-8C22-428D-928E-549D463817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Lack of available data</a:t>
            </a:r>
          </a:p>
          <a:p>
            <a:pPr lvl="1"/>
            <a:r>
              <a:rPr lang="en-US" dirty="0"/>
              <a:t>Hundreds, instead of thousands, of samples</a:t>
            </a:r>
          </a:p>
          <a:p>
            <a:pPr marL="7620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“Off-the-shelf” classification models</a:t>
            </a:r>
          </a:p>
          <a:p>
            <a:pPr lvl="1"/>
            <a:r>
              <a:rPr lang="en-US" dirty="0"/>
              <a:t>Initially used 3D-adapted VGG19, </a:t>
            </a:r>
            <a:r>
              <a:rPr lang="en-US" dirty="0" err="1"/>
              <a:t>GoogleNet</a:t>
            </a:r>
            <a:r>
              <a:rPr lang="en-US" dirty="0"/>
              <a:t>, Resnet for classification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7473"/>
      </p:ext>
    </p:extLst>
  </p:cSld>
  <p:clrMapOvr>
    <a:masterClrMapping/>
  </p:clrMapOvr>
</p:sld>
</file>

<file path=ppt/theme/theme1.xml><?xml version="1.0" encoding="utf-8"?>
<a:theme xmlns:a="http://schemas.openxmlformats.org/drawingml/2006/main" name="Thaliard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1269</TotalTime>
  <Words>745</Words>
  <Application>Microsoft Office PowerPoint</Application>
  <PresentationFormat>On-screen Show (16:9)</PresentationFormat>
  <Paragraphs>153</Paragraphs>
  <Slides>23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Titillium Web ExtraLight</vt:lpstr>
      <vt:lpstr>Arial</vt:lpstr>
      <vt:lpstr>Times New Roman</vt:lpstr>
      <vt:lpstr>Titillium Web</vt:lpstr>
      <vt:lpstr>Thaliard template</vt:lpstr>
      <vt:lpstr>MRI Image Synthesis for the Diagnosis of Parkinson’s Disease</vt:lpstr>
      <vt:lpstr>2,500,000,000</vt:lpstr>
      <vt:lpstr>AI in Diagnostics</vt:lpstr>
      <vt:lpstr>Background</vt:lpstr>
      <vt:lpstr>Initial Approach</vt:lpstr>
      <vt:lpstr>Convolutional Neural Networks</vt:lpstr>
      <vt:lpstr>Initial Results</vt:lpstr>
      <vt:lpstr>Can We Do Better?</vt:lpstr>
      <vt:lpstr>Problems with Initial Attempts</vt:lpstr>
      <vt:lpstr>Solving the Low-Data Problem</vt:lpstr>
      <vt:lpstr>Generative Adversarial Networks</vt:lpstr>
      <vt:lpstr>How many Images to Generate?</vt:lpstr>
      <vt:lpstr>Not-so Perfect Images</vt:lpstr>
      <vt:lpstr>Brain-Border Validation</vt:lpstr>
      <vt:lpstr>Updated Results</vt:lpstr>
      <vt:lpstr>Using General Models</vt:lpstr>
      <vt:lpstr>Sparsely Connected Nets &amp; Residual Learning</vt:lpstr>
      <vt:lpstr>Bayesian Optimization</vt:lpstr>
      <vt:lpstr>Overall Results</vt:lpstr>
      <vt:lpstr>Looking Forward</vt:lpstr>
      <vt:lpstr>Final Thoughts</vt:lpstr>
      <vt:lpstr>AI in Diagnostics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Artificial Intelligence in the field of Diagnostics </dc:title>
  <cp:lastModifiedBy>Neeyanth Kopparapu</cp:lastModifiedBy>
  <cp:revision>86</cp:revision>
  <dcterms:modified xsi:type="dcterms:W3CDTF">2019-04-11T01:01:17Z</dcterms:modified>
</cp:coreProperties>
</file>